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87" r:id="rId3"/>
    <p:sldId id="260" r:id="rId4"/>
    <p:sldId id="264" r:id="rId5"/>
    <p:sldId id="265" r:id="rId6"/>
    <p:sldId id="266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5" r:id="rId17"/>
    <p:sldId id="277" r:id="rId18"/>
    <p:sldId id="278" r:id="rId19"/>
    <p:sldId id="279" r:id="rId20"/>
    <p:sldId id="273" r:id="rId21"/>
    <p:sldId id="280" r:id="rId22"/>
    <p:sldId id="281" r:id="rId23"/>
    <p:sldId id="282" r:id="rId24"/>
    <p:sldId id="283" r:id="rId25"/>
    <p:sldId id="284" r:id="rId26"/>
    <p:sldId id="286" r:id="rId27"/>
    <p:sldId id="285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4" r:id="rId36"/>
    <p:sldId id="297" r:id="rId37"/>
    <p:sldId id="298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70FDC-FE7A-4BF8-B121-56C1584925D7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9F70F-DCCF-4227-8E39-0949590964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4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9F70F-DCCF-4227-8E39-094959096450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83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84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947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338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3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957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16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406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059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03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621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495B76-F77D-4BD5-8C41-01BD3BB7280B}" type="datetimeFigureOut">
              <a:rPr lang="th-TH" smtClean="0"/>
              <a:t>17/07/67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6562-859C-0EC1-3E29-362A191F9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3.ADC </a:t>
            </a:r>
            <a:r>
              <a:rPr lang="en-US" sz="4400" dirty="0"/>
              <a:t>(analog to digital convertor)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A8D2F-8B73-10B3-076E-484D6283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DR.Somsin</a:t>
            </a:r>
            <a:r>
              <a:rPr lang="en-US" dirty="0"/>
              <a:t> </a:t>
            </a:r>
            <a:r>
              <a:rPr lang="en-US" dirty="0" err="1"/>
              <a:t>THongkrairat</a:t>
            </a:r>
            <a:endParaRPr lang="th-TH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BE9C9B50-99DF-E8DA-5F37-9D7731A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672" y="559538"/>
            <a:ext cx="2363119" cy="23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icroelectronics: Our technology starts with you">
            <a:extLst>
              <a:ext uri="{FF2B5EF4-FFF2-40B4-BE49-F238E27FC236}">
                <a16:creationId xmlns:a16="http://schemas.microsoft.com/office/drawing/2014/main" id="{CC2945B9-39A1-9BC0-D0E8-4FB161BD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49" y="4565523"/>
            <a:ext cx="21907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9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90DC-2F1B-1C7F-7319-55F03CA5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ADC works?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4F157-92A2-5324-766E-785F39032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Varies of method</a:t>
            </a:r>
          </a:p>
          <a:p>
            <a:pPr>
              <a:buFontTx/>
              <a:buChar char="-"/>
            </a:pPr>
            <a:r>
              <a:rPr lang="en-US" sz="2400" dirty="0"/>
              <a:t> R to R ladder</a:t>
            </a:r>
          </a:p>
          <a:p>
            <a:pPr>
              <a:buFontTx/>
              <a:buChar char="-"/>
            </a:pPr>
            <a:r>
              <a:rPr lang="en-US" sz="2400" dirty="0"/>
              <a:t> OP-AMP array</a:t>
            </a:r>
          </a:p>
          <a:p>
            <a:pPr>
              <a:buFontTx/>
              <a:buChar char="-"/>
            </a:pPr>
            <a:r>
              <a:rPr lang="en-US" sz="2400" dirty="0"/>
              <a:t> Sigma delta</a:t>
            </a:r>
          </a:p>
          <a:p>
            <a:pPr>
              <a:buFontTx/>
              <a:buChar char="-"/>
            </a:pPr>
            <a:r>
              <a:rPr lang="en-US" sz="2400" dirty="0"/>
              <a:t> SAR: Successive Approximation Register (STM32 and most of MCU)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94383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6E91-DD2A-AAB3-9FD3-B8F39040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SAR: Successive Approximation Register 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1B0671-BC2B-871A-AB11-7301BDF2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low-cost , small-size , medium resolution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ทำงานโดยการเปรียบเทียบสัญญาณทดสอบกับ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voltage generator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ไปเรื่อย ๆ ตามความละเอียดที่ต้องการ</a:t>
            </a:r>
          </a:p>
          <a:p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voltage generator (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ตัวสร้างแรงดัน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comparator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(ตัวเปรียบเทียบแรงดัน)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memory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(หน่วยความจำ)</a:t>
            </a:r>
          </a:p>
          <a:p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22888C-A771-A8D5-FCB2-D86C307D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54" y="4214121"/>
            <a:ext cx="5506078" cy="19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E75E27-A70C-5B7C-4373-F260728C5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7" y="1231272"/>
            <a:ext cx="10655968" cy="37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2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E1A3-3077-9061-EA0B-B2A14883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generator (DAC)</a:t>
            </a:r>
            <a:endParaRPr lang="th-TH" dirty="0"/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0465B2-4CD9-DC5A-4D46-1482499C0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02" y="2066053"/>
            <a:ext cx="741862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60162-1C40-FCB5-21EA-82E0FC8C1D71}"/>
              </a:ext>
            </a:extLst>
          </p:cNvPr>
          <p:cNvSpPr txBox="1"/>
          <p:nvPr/>
        </p:nvSpPr>
        <p:spPr>
          <a:xfrm>
            <a:off x="7558998" y="615296"/>
            <a:ext cx="3841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Control output voltage by divide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ref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ควบคุม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 output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ด้วยวงจรหาร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ref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165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voltage generator&#10;&#10;Description automatically generated">
            <a:extLst>
              <a:ext uri="{FF2B5EF4-FFF2-40B4-BE49-F238E27FC236}">
                <a16:creationId xmlns:a16="http://schemas.microsoft.com/office/drawing/2014/main" id="{92546F2A-FD6E-E8CB-A56E-2BF4E01BE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84" y="679549"/>
            <a:ext cx="10096831" cy="51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2A23-FC7B-8A6B-7E3D-5B6D907C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942007-6C54-1DDB-9C76-64B7EB24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98" y="1927216"/>
            <a:ext cx="11339164" cy="402336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Compare voltage from Voltage generator (DAC) And test Voltage then store result into memory</a:t>
            </a:r>
          </a:p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ทำการเปรียบเทียบแรงดันจาก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Voltage generator (DAC)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 Voltage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จากนั้นจะผลลัพธ์ไว้ใน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memory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 descr="A diagram of a computer&#10;&#10;Description automatically generated">
            <a:extLst>
              <a:ext uri="{FF2B5EF4-FFF2-40B4-BE49-F238E27FC236}">
                <a16:creationId xmlns:a16="http://schemas.microsoft.com/office/drawing/2014/main" id="{34620C11-2CB5-B682-4451-18E8329F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2" y="3160306"/>
            <a:ext cx="7766616" cy="31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5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795A-A4B4-2A13-1DE7-074AA59E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6C5E-CC07-26A7-0AC0-5D8EB936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set 1 to start bit</a:t>
            </a:r>
          </a:p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compare voltage generator with test voltage</a:t>
            </a:r>
          </a:p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store data to memory and set bit to voltage generator</a:t>
            </a:r>
          </a:p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repeat until meet resolution (number of bit)</a:t>
            </a:r>
          </a:p>
          <a:p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B1A247-97B6-EDD1-7E95-5B815886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3" y="3870259"/>
            <a:ext cx="7061703" cy="25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A570B8F6-587C-24B8-6873-0FB42B000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4" y="298552"/>
            <a:ext cx="11719711" cy="59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03B4920F-538F-A1B6-1C4E-A17855F4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4" y="1628727"/>
            <a:ext cx="11564131" cy="4649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F8A08-78F1-1B5B-2593-FA85507E95D0}"/>
              </a:ext>
            </a:extLst>
          </p:cNvPr>
          <p:cNvSpPr txBox="1"/>
          <p:nvPr/>
        </p:nvSpPr>
        <p:spPr>
          <a:xfrm>
            <a:off x="313934" y="307817"/>
            <a:ext cx="2119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 bit ADC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0373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22C8-A2BF-2D5B-493F-698875DC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Resolution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A5BD6-3017-6DAD-D9C7-E407272DA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𝑉𝑜𝑙𝑡𝑎𝑔𝑒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𝑉𝑎𝑙𝑢𝑒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𝐴𝐷𝐶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𝐴𝐷𝐶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𝑀𝐴𝑋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𝑅𝑒𝑠𝑜𝑙𝑢𝑡𝑖𝑜𝑛</m:t>
                        </m:r>
                      </m:sup>
                    </m:sSup>
                  </m:oMath>
                </a14:m>
                <a:endParaRPr lang="th-TH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A5BD6-3017-6DAD-D9C7-E407272DA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8E7410-79DC-163A-A748-80F4541BF97E}"/>
                  </a:ext>
                </a:extLst>
              </p:cNvPr>
              <p:cNvSpPr txBox="1"/>
              <p:nvPr/>
            </p:nvSpPr>
            <p:spPr>
              <a:xfrm>
                <a:off x="1036320" y="3244334"/>
                <a:ext cx="10271338" cy="3034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EX1. ADC Value = 203 , Resolution = 9 bit , </a:t>
                </a:r>
                <a:r>
                  <a:rPr lang="en-US" sz="2800" dirty="0" err="1"/>
                  <a:t>V</a:t>
                </a:r>
                <a:r>
                  <a:rPr lang="en-US" sz="2000" dirty="0" err="1"/>
                  <a:t>ref</a:t>
                </a:r>
                <a:r>
                  <a:rPr lang="en-US" sz="2000" dirty="0"/>
                  <a:t> </a:t>
                </a:r>
                <a:r>
                  <a:rPr lang="en-US" sz="2800" dirty="0"/>
                  <a:t>= 5V what is voltage</a:t>
                </a:r>
              </a:p>
              <a:p>
                <a:r>
                  <a:rPr lang="en-US" sz="2800" dirty="0"/>
                  <a:t>Ans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203</m:t>
                        </m:r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203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9824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EX2. ADC Value = 622 , Resolution = 10 bit , </a:t>
                </a:r>
                <a:r>
                  <a:rPr lang="en-US" sz="2800" dirty="0" err="1"/>
                  <a:t>V</a:t>
                </a:r>
                <a:r>
                  <a:rPr lang="en-US" sz="2000" dirty="0" err="1"/>
                  <a:t>ref</a:t>
                </a:r>
                <a:r>
                  <a:rPr lang="en-US" sz="2000" dirty="0"/>
                  <a:t> </a:t>
                </a:r>
                <a:r>
                  <a:rPr lang="en-US" sz="2800" dirty="0"/>
                  <a:t>= 3.3V what is voltage</a:t>
                </a:r>
              </a:p>
              <a:p>
                <a:r>
                  <a:rPr lang="en-US" sz="2800" dirty="0"/>
                  <a:t>Ans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622</m:t>
                        </m:r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622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th-TH" sz="2800" dirty="0"/>
              </a:p>
              <a:p>
                <a:endParaRPr lang="th-TH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8E7410-79DC-163A-A748-80F4541B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3244334"/>
                <a:ext cx="10271338" cy="3034420"/>
              </a:xfrm>
              <a:prstGeom prst="rect">
                <a:avLst/>
              </a:prstGeom>
              <a:blipFill>
                <a:blip r:embed="rId3"/>
                <a:stretch>
                  <a:fillRect l="-1187" t="-1807" r="-11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9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3341BEC-7226-38DC-3045-FA7D7EDF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3848"/>
            <a:ext cx="47625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95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CC05-DCE5-303E-C07A-A6FD67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ADC mode</a:t>
            </a:r>
            <a:endParaRPr lang="th-T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C5E55D-1FB2-2F3C-3239-2C2EABF633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42" y="2511606"/>
            <a:ext cx="8030162" cy="30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01F29-B4F4-EC11-CA74-EB0E4261D89D}"/>
              </a:ext>
            </a:extLst>
          </p:cNvPr>
          <p:cNvSpPr txBox="1"/>
          <p:nvPr/>
        </p:nvSpPr>
        <p:spPr>
          <a:xfrm>
            <a:off x="5965552" y="6477929"/>
            <a:ext cx="622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*https://wiki.st.com/stm32mcu/wiki/Getting_started_with_ADC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3382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CC05-DCE5-303E-C07A-A6FD67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ADC mode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01F29-B4F4-EC11-CA74-EB0E4261D89D}"/>
              </a:ext>
            </a:extLst>
          </p:cNvPr>
          <p:cNvSpPr txBox="1"/>
          <p:nvPr/>
        </p:nvSpPr>
        <p:spPr>
          <a:xfrm>
            <a:off x="5965552" y="6477929"/>
            <a:ext cx="622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*https://wiki.st.com/stm32mcu/wiki/Getting_started_with_ADC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E7197-37DE-2FEA-7B57-2E0D1D32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single and multiple channel mode</a:t>
            </a:r>
          </a:p>
          <a:p>
            <a:pPr lvl="1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Indicate that one ADC peripheral connected on multiple PIN or not</a:t>
            </a:r>
          </a:p>
          <a:p>
            <a:pPr lvl="1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ระบบุว่า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ADC peripheral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อันนั้นต่อกับ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หรือไม่</a:t>
            </a:r>
          </a:p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continuous mode or signal conversion mode</a:t>
            </a:r>
          </a:p>
          <a:p>
            <a:pPr lvl="1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Let MCU looping conversion or not</a:t>
            </a:r>
          </a:p>
          <a:p>
            <a:pPr lvl="1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ระบุว่าให้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convert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ไปเรื่อย ๆ หรือไม่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B85DB7B-E109-FA26-4563-3265F73F1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 bwMode="auto">
          <a:xfrm>
            <a:off x="7307201" y="3874616"/>
            <a:ext cx="4359248" cy="2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07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646B-EDB9-D63F-9564-6CD79941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ADC mode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C33EB-46D6-A128-6B34-0EAEA369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- </a:t>
            </a:r>
            <a:r>
              <a:rPr lang="en-US" sz="2400" dirty="0"/>
              <a:t>single channel single conversion</a:t>
            </a:r>
          </a:p>
          <a:p>
            <a:r>
              <a:rPr lang="en-US" sz="2400" dirty="0"/>
              <a:t>- single channel continuous conversion</a:t>
            </a:r>
          </a:p>
          <a:p>
            <a:r>
              <a:rPr lang="en-US" sz="2400" dirty="0"/>
              <a:t>- multiple channel single conversion</a:t>
            </a:r>
          </a:p>
          <a:p>
            <a:r>
              <a:rPr lang="en-US" sz="2400" dirty="0"/>
              <a:t>- multiple channel continuous conversion</a:t>
            </a:r>
          </a:p>
          <a:p>
            <a:endParaRPr lang="en-US" sz="2400" dirty="0"/>
          </a:p>
          <a:p>
            <a:endParaRPr lang="th-TH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E7887F-0078-AF49-59D9-7BF6AA99A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 bwMode="auto">
          <a:xfrm>
            <a:off x="6591662" y="3066861"/>
            <a:ext cx="5283018" cy="254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09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E74-984E-CC96-1B1F-44AA03C1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channel single conversion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73917-94B8-6AB3-8FF5-68FB525A9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770"/>
          <a:stretch/>
        </p:blipFill>
        <p:spPr>
          <a:xfrm>
            <a:off x="1036763" y="2000172"/>
            <a:ext cx="412817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DFC53-5B9C-43C0-3C48-54DAE8C46FDD}"/>
              </a:ext>
            </a:extLst>
          </p:cNvPr>
          <p:cNvSpPr txBox="1"/>
          <p:nvPr/>
        </p:nvSpPr>
        <p:spPr>
          <a:xfrm>
            <a:off x="3572709" y="2444435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Select Channel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AEF6D-60A5-9B36-02F7-4E5DB46812A7}"/>
              </a:ext>
            </a:extLst>
          </p:cNvPr>
          <p:cNvSpPr txBox="1"/>
          <p:nvPr/>
        </p:nvSpPr>
        <p:spPr>
          <a:xfrm>
            <a:off x="0" y="2986259"/>
            <a:ext cx="133562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Select ADC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Peripheral</a:t>
            </a:r>
            <a:endParaRPr lang="th-TH" sz="20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4AA26-5605-E63D-C27B-3F81D604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27" y="1721597"/>
            <a:ext cx="4501473" cy="484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0BA8F-D429-2A61-1059-BED0E2CE4B32}"/>
              </a:ext>
            </a:extLst>
          </p:cNvPr>
          <p:cNvSpPr txBox="1"/>
          <p:nvPr/>
        </p:nvSpPr>
        <p:spPr>
          <a:xfrm>
            <a:off x="9314749" y="4920586"/>
            <a:ext cx="27504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Config single conversion</a:t>
            </a:r>
            <a:endParaRPr lang="th-T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36D4-9B72-19E8-4E43-307955D1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275BF-1A3E-71E6-A704-85AAA567B4A6}"/>
              </a:ext>
            </a:extLst>
          </p:cNvPr>
          <p:cNvSpPr txBox="1"/>
          <p:nvPr/>
        </p:nvSpPr>
        <p:spPr>
          <a:xfrm>
            <a:off x="6096000" y="1945850"/>
            <a:ext cx="585427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HAL_ADCEx_Calibration_Start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(</a:t>
            </a:r>
            <a:r>
              <a:rPr lang="en-US" sz="12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*)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u="sng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haruhi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\r\n"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8,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B6749-A962-25D3-9D72-54FB941C8E87}"/>
              </a:ext>
            </a:extLst>
          </p:cNvPr>
          <p:cNvSpPr txBox="1"/>
          <p:nvPr/>
        </p:nvSpPr>
        <p:spPr>
          <a:xfrm>
            <a:off x="6096000" y="3162789"/>
            <a:ext cx="5854271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[20];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HAL_ADC_Start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start conversion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HAL_ADC_PollForConversion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(&amp;hadc1, 1000); </a:t>
            </a: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wait until conversion finished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HAL_ADC_GetValue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get ADC result value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HAL_ADC_Stop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stop conversion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1" u="sng" dirty="0" err="1">
                <a:solidFill>
                  <a:srgbClr val="6428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adc_value_string,</a:t>
            </a:r>
            <a:r>
              <a:rPr lang="en-US" sz="1050" u="sng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"%d</a:t>
            </a:r>
            <a:r>
              <a:rPr lang="en-US" sz="1050" u="sng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\r\n"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</a:t>
            </a: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5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5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1000);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0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105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BEB44C-CB81-6B6B-E5B9-0122AF90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97" y="1945850"/>
            <a:ext cx="5454613" cy="4217760"/>
          </a:xfrm>
        </p:spPr>
      </p:pic>
    </p:spTree>
    <p:extLst>
      <p:ext uri="{BB962C8B-B14F-4D97-AF65-F5344CB8AC3E}">
        <p14:creationId xmlns:p14="http://schemas.microsoft.com/office/powerpoint/2010/main" val="41777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1785-D69D-3B2D-806F-D2B9906C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D0C39-FB11-DEEC-E646-6496D316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611" y="1936798"/>
            <a:ext cx="3396069" cy="4022725"/>
          </a:xfr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F7AE5B-10DB-9C9E-E922-90DA4B43D934}"/>
              </a:ext>
            </a:extLst>
          </p:cNvPr>
          <p:cNvCxnSpPr>
            <a:cxnSpLocks/>
          </p:cNvCxnSpPr>
          <p:nvPr/>
        </p:nvCxnSpPr>
        <p:spPr>
          <a:xfrm flipV="1">
            <a:off x="4163373" y="5078994"/>
            <a:ext cx="4102441" cy="100761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398114-7329-24A5-5520-C28368C5895F}"/>
              </a:ext>
            </a:extLst>
          </p:cNvPr>
          <p:cNvCxnSpPr>
            <a:cxnSpLocks/>
          </p:cNvCxnSpPr>
          <p:nvPr/>
        </p:nvCxnSpPr>
        <p:spPr>
          <a:xfrm rot="10800000">
            <a:off x="4163374" y="4517679"/>
            <a:ext cx="4102441" cy="9959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319AE5-81FD-A270-4747-6E49F459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94" y="2539496"/>
            <a:ext cx="2662479" cy="30380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A1648D-89B5-F5A6-BE74-871CEA1FDB8A}"/>
              </a:ext>
            </a:extLst>
          </p:cNvPr>
          <p:cNvSpPr txBox="1"/>
          <p:nvPr/>
        </p:nvSpPr>
        <p:spPr>
          <a:xfrm>
            <a:off x="6292159" y="42479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F29844-9172-4B04-609E-54C377E6D17F}"/>
              </a:ext>
            </a:extLst>
          </p:cNvPr>
          <p:cNvSpPr txBox="1"/>
          <p:nvPr/>
        </p:nvSpPr>
        <p:spPr>
          <a:xfrm>
            <a:off x="4539070" y="5300739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A0(Arduino pin) for A0 channel</a:t>
            </a:r>
            <a:endParaRPr lang="th-T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2D11B1-7D27-BC07-2C87-609CEDB11443}"/>
              </a:ext>
            </a:extLst>
          </p:cNvPr>
          <p:cNvSpPr txBox="1"/>
          <p:nvPr/>
        </p:nvSpPr>
        <p:spPr>
          <a:xfrm>
            <a:off x="2206036" y="461727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– 3.3 V !!!</a:t>
            </a:r>
            <a:endParaRPr lang="th-T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596E-D25B-B2BE-6A71-37A6CDDAE93D}"/>
              </a:ext>
            </a:extLst>
          </p:cNvPr>
          <p:cNvSpPr txBox="1"/>
          <p:nvPr/>
        </p:nvSpPr>
        <p:spPr>
          <a:xfrm>
            <a:off x="3796686" y="286600"/>
            <a:ext cx="5442516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โปรดใช้ความระมัดระวังก่อนจ่ายไฟ</a:t>
            </a:r>
            <a:r>
              <a:rPr lang="en-US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!!!!</a:t>
            </a:r>
          </a:p>
          <a:p>
            <a:r>
              <a:rPr lang="th-TH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จ่ายไฟเกิน</a:t>
            </a:r>
            <a:r>
              <a:rPr lang="en-US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(V)</a:t>
            </a:r>
            <a:r>
              <a:rPr lang="th-TH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board </a:t>
            </a:r>
            <a:r>
              <a:rPr lang="th-TH" sz="4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ไหม้นะครับ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CAE4F2-67EF-D84A-2F99-508163B4D217}"/>
              </a:ext>
            </a:extLst>
          </p:cNvPr>
          <p:cNvSpPr txBox="1"/>
          <p:nvPr/>
        </p:nvSpPr>
        <p:spPr>
          <a:xfrm>
            <a:off x="1229290" y="1990320"/>
            <a:ext cx="351891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ระวังกันมากๆ นะครับ ตอนปรับ </a:t>
            </a:r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endParaRPr lang="th-TH" sz="2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A8B2D2-898D-E60B-6B01-44D8BCA29EEB}"/>
              </a:ext>
            </a:extLst>
          </p:cNvPr>
          <p:cNvSpPr txBox="1"/>
          <p:nvPr/>
        </p:nvSpPr>
        <p:spPr>
          <a:xfrm>
            <a:off x="1226648" y="5641476"/>
            <a:ext cx="312457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ระวังมากๆ</a:t>
            </a:r>
            <a:r>
              <a:rPr lang="th-TH" sz="2800" b="1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ๆๆๆๆๆๆๆ</a:t>
            </a: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นะครับ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E59BD-F64B-DCA9-6EBF-F239607B534B}"/>
              </a:ext>
            </a:extLst>
          </p:cNvPr>
          <p:cNvSpPr txBox="1"/>
          <p:nvPr/>
        </p:nvSpPr>
        <p:spPr>
          <a:xfrm>
            <a:off x="7947459" y="5886486"/>
            <a:ext cx="280076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บอร์ดพังแล้วพังเลยนะครับ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75DC5E-63D5-EE3E-F41D-07D69120331D}"/>
              </a:ext>
            </a:extLst>
          </p:cNvPr>
          <p:cNvSpPr txBox="1"/>
          <p:nvPr/>
        </p:nvSpPr>
        <p:spPr>
          <a:xfrm>
            <a:off x="4586564" y="2694055"/>
            <a:ext cx="232788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ห้ามต่อกลับขั้วนะครับ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51FCEC-E6CF-57FD-4D55-51D63A076833}"/>
              </a:ext>
            </a:extLst>
          </p:cNvPr>
          <p:cNvSpPr txBox="1"/>
          <p:nvPr/>
        </p:nvSpPr>
        <p:spPr>
          <a:xfrm>
            <a:off x="4912966" y="3549338"/>
            <a:ext cx="242406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เช็ค </a:t>
            </a:r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 </a:t>
            </a:r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ให้ดีๆ นะครับ</a:t>
            </a:r>
          </a:p>
        </p:txBody>
      </p:sp>
    </p:spTree>
    <p:extLst>
      <p:ext uri="{BB962C8B-B14F-4D97-AF65-F5344CB8AC3E}">
        <p14:creationId xmlns:p14="http://schemas.microsoft.com/office/powerpoint/2010/main" val="357556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32CC-A989-DE24-B4B6-BBE282DA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th-TH" dirty="0"/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9EFF2F02-075A-1B83-6E3C-7FC7877FA9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1" b="22789"/>
          <a:stretch/>
        </p:blipFill>
        <p:spPr bwMode="auto">
          <a:xfrm>
            <a:off x="1097280" y="2037028"/>
            <a:ext cx="4058694" cy="40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605B338A-0DEB-DFFE-35D2-EC85FD42D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7063" r="26073" b="27393"/>
          <a:stretch/>
        </p:blipFill>
        <p:spPr bwMode="auto">
          <a:xfrm>
            <a:off x="5706226" y="2626860"/>
            <a:ext cx="3813777" cy="25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6D5A2-6E15-98F3-45D1-454C4E8FCA15}"/>
              </a:ext>
            </a:extLst>
          </p:cNvPr>
          <p:cNvSpPr txBox="1"/>
          <p:nvPr/>
        </p:nvSpPr>
        <p:spPr>
          <a:xfrm>
            <a:off x="9587619" y="3436046"/>
            <a:ext cx="214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Limit Current</a:t>
            </a:r>
            <a:endParaRPr lang="th-TH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59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4F66-DF49-C717-057E-86C175B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ADC Result</a:t>
            </a:r>
            <a:endParaRPr lang="th-TH" dirty="0"/>
          </a:p>
        </p:txBody>
      </p:sp>
      <p:pic>
        <p:nvPicPr>
          <p:cNvPr id="2054" name="Picture 6" descr="No description available.">
            <a:extLst>
              <a:ext uri="{FF2B5EF4-FFF2-40B4-BE49-F238E27FC236}">
                <a16:creationId xmlns:a16="http://schemas.microsoft.com/office/drawing/2014/main" id="{9F47C5ED-E541-ECBA-6B3A-0089D66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535" r="22887" b="27921"/>
          <a:stretch/>
        </p:blipFill>
        <p:spPr bwMode="auto">
          <a:xfrm>
            <a:off x="1097280" y="1961709"/>
            <a:ext cx="2648025" cy="17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 description available.">
            <a:extLst>
              <a:ext uri="{FF2B5EF4-FFF2-40B4-BE49-F238E27FC236}">
                <a16:creationId xmlns:a16="http://schemas.microsoft.com/office/drawing/2014/main" id="{FCAD1B9A-B527-3A9F-DD12-5BC0F155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7" t="30015" r="20825" b="32673"/>
          <a:stretch/>
        </p:blipFill>
        <p:spPr bwMode="auto">
          <a:xfrm>
            <a:off x="1097280" y="4359530"/>
            <a:ext cx="2648024" cy="14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A6A7F-97FE-B9B3-6650-B55DEDC2E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60"/>
          <a:stretch/>
        </p:blipFill>
        <p:spPr>
          <a:xfrm>
            <a:off x="7362731" y="2195629"/>
            <a:ext cx="1283329" cy="331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1D421-1BA3-E5E7-160F-9293A30B9FB3}"/>
              </a:ext>
            </a:extLst>
          </p:cNvPr>
          <p:cNvSpPr txBox="1"/>
          <p:nvPr/>
        </p:nvSpPr>
        <p:spPr>
          <a:xfrm>
            <a:off x="9404287" y="2083238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Restart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6D3B4-F4EB-2093-68CE-2418DE5C3C9A}"/>
              </a:ext>
            </a:extLst>
          </p:cNvPr>
          <p:cNvSpPr txBox="1"/>
          <p:nvPr/>
        </p:nvSpPr>
        <p:spPr>
          <a:xfrm>
            <a:off x="9452216" y="290578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0V</a:t>
            </a:r>
            <a:endParaRPr lang="th-TH" sz="2800" b="1" dirty="0">
              <a:solidFill>
                <a:srgbClr val="FF0000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8C3EB0-6D8F-E43E-7A96-268946DB95CA}"/>
              </a:ext>
            </a:extLst>
          </p:cNvPr>
          <p:cNvCxnSpPr>
            <a:stCxn id="9" idx="1"/>
          </p:cNvCxnSpPr>
          <p:nvPr/>
        </p:nvCxnSpPr>
        <p:spPr>
          <a:xfrm rot="10800000">
            <a:off x="7650178" y="2525918"/>
            <a:ext cx="1802038" cy="64147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090FDC-6AAE-24FF-857C-E7B45AA15672}"/>
              </a:ext>
            </a:extLst>
          </p:cNvPr>
          <p:cNvCxnSpPr>
            <a:stCxn id="8" idx="1"/>
          </p:cNvCxnSpPr>
          <p:nvPr/>
        </p:nvCxnSpPr>
        <p:spPr>
          <a:xfrm flipH="1">
            <a:off x="8084745" y="2344848"/>
            <a:ext cx="13195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24C69CF-24DF-EBA2-3348-9C69553563F3}"/>
              </a:ext>
            </a:extLst>
          </p:cNvPr>
          <p:cNvCxnSpPr>
            <a:cxnSpLocks/>
            <a:stCxn id="2054" idx="3"/>
            <a:endCxn id="18" idx="1"/>
          </p:cNvCxnSpPr>
          <p:nvPr/>
        </p:nvCxnSpPr>
        <p:spPr>
          <a:xfrm>
            <a:off x="3745305" y="2850395"/>
            <a:ext cx="3617426" cy="93359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9B4087-CB1A-DFE7-5584-6F7DF52F6AC9}"/>
              </a:ext>
            </a:extLst>
          </p:cNvPr>
          <p:cNvSpPr/>
          <p:nvPr/>
        </p:nvSpPr>
        <p:spPr>
          <a:xfrm>
            <a:off x="7362731" y="3294737"/>
            <a:ext cx="604319" cy="978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EE8BA6-5243-18E8-6530-6996EB296F29}"/>
              </a:ext>
            </a:extLst>
          </p:cNvPr>
          <p:cNvSpPr/>
          <p:nvPr/>
        </p:nvSpPr>
        <p:spPr>
          <a:xfrm>
            <a:off x="7362730" y="4404222"/>
            <a:ext cx="604319" cy="1107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EC8F33D-DF01-BDFA-8991-3A9768D12C01}"/>
              </a:ext>
            </a:extLst>
          </p:cNvPr>
          <p:cNvCxnSpPr>
            <a:stCxn id="2056" idx="3"/>
            <a:endCxn id="19" idx="1"/>
          </p:cNvCxnSpPr>
          <p:nvPr/>
        </p:nvCxnSpPr>
        <p:spPr>
          <a:xfrm flipV="1">
            <a:off x="3745304" y="4957834"/>
            <a:ext cx="3617426" cy="13980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75FBF8-C19D-4CDB-2BD6-FA908A21266F}"/>
                  </a:ext>
                </a:extLst>
              </p:cNvPr>
              <p:cNvSpPr txBox="1"/>
              <p:nvPr/>
            </p:nvSpPr>
            <p:spPr>
              <a:xfrm>
                <a:off x="8343096" y="3576564"/>
                <a:ext cx="26538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th-T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1242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=1.0006347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75FBF8-C19D-4CDB-2BD6-FA908A212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096" y="3576564"/>
                <a:ext cx="26538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43BB1B-3FB6-F345-1614-62BF23FF3A10}"/>
                  </a:ext>
                </a:extLst>
              </p:cNvPr>
              <p:cNvSpPr txBox="1"/>
              <p:nvPr/>
            </p:nvSpPr>
            <p:spPr>
              <a:xfrm>
                <a:off x="8326288" y="4577239"/>
                <a:ext cx="265386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th-T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2945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=2.3799316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43BB1B-3FB6-F345-1614-62BF23FF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288" y="4577239"/>
                <a:ext cx="2653868" cy="52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0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FA16-4807-4274-A40C-81788732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Conversion mode</a:t>
            </a:r>
            <a:endParaRPr lang="th-TH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BA8D91-5275-0BFA-4531-C4DF8D88B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86" y="2009487"/>
            <a:ext cx="4793879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AC20B-AC9A-4560-89F3-74DF271E4BC9}"/>
              </a:ext>
            </a:extLst>
          </p:cNvPr>
          <p:cNvSpPr txBox="1"/>
          <p:nvPr/>
        </p:nvSpPr>
        <p:spPr>
          <a:xfrm>
            <a:off x="6518495" y="3559184"/>
            <a:ext cx="5191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Send start signal to ADC peripheral</a:t>
            </a:r>
          </a:p>
          <a:p>
            <a:pPr marL="342900" indent="-342900">
              <a:buAutoNum type="arabicPeriod"/>
            </a:pPr>
            <a:r>
              <a:rPr lang="en-US" dirty="0"/>
              <a:t>Polling for finish conversion status (waste of time)</a:t>
            </a:r>
          </a:p>
          <a:p>
            <a:pPr marL="342900" indent="-342900">
              <a:buAutoNum type="arabicPeriod"/>
            </a:pPr>
            <a:r>
              <a:rPr lang="en-US" dirty="0"/>
              <a:t>Get ADC value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757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C1DC-57C2-8CB6-20BC-57D157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Conversion mode</a:t>
            </a:r>
            <a:endParaRPr lang="th-TH" dirty="0"/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6FFF6C-444D-1561-01D2-A6BBCC8D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08814"/>
            <a:ext cx="4686554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739DE-2B1A-7813-BE8E-3CE5792CB487}"/>
              </a:ext>
            </a:extLst>
          </p:cNvPr>
          <p:cNvSpPr txBox="1"/>
          <p:nvPr/>
        </p:nvSpPr>
        <p:spPr>
          <a:xfrm>
            <a:off x="796705" y="2889229"/>
            <a:ext cx="4864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Send start signal to ADC peripheral</a:t>
            </a:r>
          </a:p>
          <a:p>
            <a:pPr marL="342900" indent="-342900">
              <a:buAutoNum type="arabicPeriod"/>
            </a:pPr>
            <a:r>
              <a:rPr lang="en-US" sz="2400" dirty="0"/>
              <a:t>Get lasted data</a:t>
            </a:r>
          </a:p>
          <a:p>
            <a:endParaRPr lang="en-US" sz="2400" dirty="0"/>
          </a:p>
          <a:p>
            <a:r>
              <a:rPr lang="en-US" sz="2400" dirty="0"/>
              <a:t>No waiting time!!</a:t>
            </a:r>
          </a:p>
          <a:p>
            <a:r>
              <a:rPr lang="en-US" sz="2400" dirty="0"/>
              <a:t>ADC continue convert value for CPU</a:t>
            </a:r>
          </a:p>
          <a:p>
            <a:r>
              <a:rPr lang="en-US" sz="2400" dirty="0"/>
              <a:t>Consume more energy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91784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D56B-B928-6CB2-56F0-A319A8C8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Analog?</a:t>
            </a:r>
            <a:r>
              <a:rPr lang="th-TH" dirty="0"/>
              <a:t> (ปรัชญา)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2709-DA9F-4AB2-1F62-08211EC9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Analog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คือปริมาณหรือค่าต่างๆ ที่มีความ</a:t>
            </a:r>
            <a:r>
              <a:rPr lang="th-TH" sz="36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ต่อเนื่อง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หรือปริมาณที่อยู่ในธรรมชาติ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แปบนึง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ก่อนหน้านี้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ปริมาณน้ำฝนที่ตก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ฝนตกพร้ำๆ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,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ฝนริน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ตำแหน่งของวัตถุต่างๆ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ตรงนี้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ห่างมากๆ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DE2E1D-CF85-DE56-220B-799F5382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63" y="2708808"/>
            <a:ext cx="1224779" cy="1224779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DA64D1-FB44-9CC0-2A37-4845FAEB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24" y="3495048"/>
            <a:ext cx="1028570" cy="102857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7DF687-2DCD-3151-F243-1FEE8BE3F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52" y="4730619"/>
            <a:ext cx="906937" cy="9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6927-4579-FEFE-0030-F8384D7F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Conversion mode setup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554A6-B22C-C3F3-0AA1-37F64A33A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493" y="1846264"/>
            <a:ext cx="6355976" cy="48442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4C8D8-B946-AEFE-AA04-D36107D6AE3F}"/>
              </a:ext>
            </a:extLst>
          </p:cNvPr>
          <p:cNvSpPr txBox="1"/>
          <p:nvPr/>
        </p:nvSpPr>
        <p:spPr>
          <a:xfrm>
            <a:off x="985414" y="2721114"/>
            <a:ext cx="133562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Select ADC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Peripheral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883E8-2CF3-1106-8076-7EF12F5C45BA}"/>
              </a:ext>
            </a:extLst>
          </p:cNvPr>
          <p:cNvSpPr txBox="1"/>
          <p:nvPr/>
        </p:nvSpPr>
        <p:spPr>
          <a:xfrm>
            <a:off x="7721340" y="4495072"/>
            <a:ext cx="28641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Enable Continuous Mode</a:t>
            </a:r>
            <a:endParaRPr lang="th-T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3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36D4-9B72-19E8-4E43-307955D1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275BF-1A3E-71E6-A704-85AAA567B4A6}"/>
              </a:ext>
            </a:extLst>
          </p:cNvPr>
          <p:cNvSpPr txBox="1"/>
          <p:nvPr/>
        </p:nvSpPr>
        <p:spPr>
          <a:xfrm>
            <a:off x="6096000" y="1945850"/>
            <a:ext cx="585427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HAL_ADCEx_Calibration_Start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Calibrate ADC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(</a:t>
            </a:r>
            <a:r>
              <a:rPr lang="en-US" sz="12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*)</a:t>
            </a:r>
            <a:r>
              <a:rPr lang="en-US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"haruhi2\r\n"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9,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HAL_ADC_Start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start conversion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B6749-A962-25D3-9D72-54FB941C8E87}"/>
              </a:ext>
            </a:extLst>
          </p:cNvPr>
          <p:cNvSpPr txBox="1"/>
          <p:nvPr/>
        </p:nvSpPr>
        <p:spPr>
          <a:xfrm>
            <a:off x="6096000" y="3162789"/>
            <a:ext cx="5854271" cy="2970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[20];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HAL_ADC_GetValue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get ADC result value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100" b="1" dirty="0" err="1">
                <a:solidFill>
                  <a:srgbClr val="6428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adc_value_string,</a:t>
            </a:r>
            <a:r>
              <a:rPr lang="en-US" sz="11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"%d</a:t>
            </a:r>
            <a:r>
              <a:rPr lang="en-US" sz="11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\r\n"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B0A760-0EE5-DC87-D9E2-BB98A5D75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3"/>
          <a:stretch/>
        </p:blipFill>
        <p:spPr>
          <a:xfrm>
            <a:off x="241729" y="2018277"/>
            <a:ext cx="5588703" cy="34956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DB63B6-3FF1-0D78-17AF-53D9ACD0D49F}"/>
              </a:ext>
            </a:extLst>
          </p:cNvPr>
          <p:cNvSpPr txBox="1"/>
          <p:nvPr/>
        </p:nvSpPr>
        <p:spPr>
          <a:xfrm>
            <a:off x="8303643" y="627260"/>
            <a:ext cx="3249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Same Result?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98890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DF25-36F8-3EDF-A7A0-6C844FD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sinewave</a:t>
            </a:r>
            <a:endParaRPr lang="th-TH" dirty="0"/>
          </a:p>
        </p:txBody>
      </p:sp>
      <p:pic>
        <p:nvPicPr>
          <p:cNvPr id="5" name="Content Placeholder 4" descr="A graph of a roller coaster&#10;&#10;Description automatically generated">
            <a:extLst>
              <a:ext uri="{FF2B5EF4-FFF2-40B4-BE49-F238E27FC236}">
                <a16:creationId xmlns:a16="http://schemas.microsoft.com/office/drawing/2014/main" id="{181D909D-4FC4-099B-4947-FB321E2B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0" y="2081653"/>
            <a:ext cx="8090762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A657E-B081-3E83-4711-55EBCE37D811}"/>
              </a:ext>
            </a:extLst>
          </p:cNvPr>
          <p:cNvSpPr txBox="1"/>
          <p:nvPr/>
        </p:nvSpPr>
        <p:spPr>
          <a:xfrm>
            <a:off x="7169655" y="4535787"/>
            <a:ext cx="4244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 are in digital format (zero-hold)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36150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B2E78D7-B259-DD80-F733-9C708D9D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761" y="3504267"/>
            <a:ext cx="5000625" cy="3124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EE7F37-BF7B-F9FC-A5A7-899E3264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33" y="204591"/>
            <a:ext cx="4953000" cy="3552825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C25EB28B-DBDE-800A-DD74-6BF6120E2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2706" y="1827550"/>
            <a:ext cx="4985495" cy="19717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C162-54E8-F4CE-1A86-6C6F41F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Channel</a:t>
            </a:r>
            <a:endParaRPr lang="th-T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E92615-E0F1-10DB-3260-52848458355D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flipV="1">
            <a:off x="2379779" y="2889384"/>
            <a:ext cx="348263" cy="16058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8E3FE-55FC-85DD-7390-566FDB8E2DC2}"/>
              </a:ext>
            </a:extLst>
          </p:cNvPr>
          <p:cNvSpPr txBox="1"/>
          <p:nvPr/>
        </p:nvSpPr>
        <p:spPr>
          <a:xfrm>
            <a:off x="1518004" y="44952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Select Channel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ABACF-AD59-B9FB-8E1E-D395D3E49165}"/>
              </a:ext>
            </a:extLst>
          </p:cNvPr>
          <p:cNvSpPr txBox="1"/>
          <p:nvPr/>
        </p:nvSpPr>
        <p:spPr>
          <a:xfrm>
            <a:off x="1371586" y="5105587"/>
            <a:ext cx="20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Select Scan mode</a:t>
            </a:r>
            <a:endParaRPr lang="th-TH" sz="2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4A0609-E72F-2EB9-9361-020807A920E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387972" y="2119401"/>
            <a:ext cx="3912719" cy="31862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9B18ED-4EEE-83C5-47A8-9B511535641E}"/>
              </a:ext>
            </a:extLst>
          </p:cNvPr>
          <p:cNvSpPr/>
          <p:nvPr/>
        </p:nvSpPr>
        <p:spPr>
          <a:xfrm>
            <a:off x="2519812" y="2506255"/>
            <a:ext cx="416459" cy="383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706EA0-F897-F710-4408-50853AC9BC4B}"/>
              </a:ext>
            </a:extLst>
          </p:cNvPr>
          <p:cNvSpPr txBox="1"/>
          <p:nvPr/>
        </p:nvSpPr>
        <p:spPr>
          <a:xfrm>
            <a:off x="1532302" y="5591225"/>
            <a:ext cx="169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Setup Channel</a:t>
            </a:r>
            <a:endParaRPr lang="th-TH" sz="20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BA7229-29A4-0EEF-2BDA-CB8AC6CFE133}"/>
              </a:ext>
            </a:extLst>
          </p:cNvPr>
          <p:cNvCxnSpPr>
            <a:cxnSpLocks/>
            <a:stCxn id="18" idx="3"/>
            <a:endCxn id="40" idx="1"/>
          </p:cNvCxnSpPr>
          <p:nvPr/>
        </p:nvCxnSpPr>
        <p:spPr>
          <a:xfrm flipV="1">
            <a:off x="3227253" y="5066367"/>
            <a:ext cx="3413508" cy="7249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7246122-36F5-6F29-5872-F6FECD55F9D1}"/>
              </a:ext>
            </a:extLst>
          </p:cNvPr>
          <p:cNvSpPr/>
          <p:nvPr/>
        </p:nvSpPr>
        <p:spPr>
          <a:xfrm>
            <a:off x="6679332" y="3748363"/>
            <a:ext cx="4827622" cy="2561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48B850-6D01-11BD-625C-18C16A8DEE4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387972" y="2525184"/>
            <a:ext cx="3912719" cy="27804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73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1785-D69D-3B2D-806F-D2B9906C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D0C39-FB11-DEEC-E646-6496D316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611" y="1936798"/>
            <a:ext cx="3396069" cy="4022725"/>
          </a:xfr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F7AE5B-10DB-9C9E-E922-90DA4B43D934}"/>
              </a:ext>
            </a:extLst>
          </p:cNvPr>
          <p:cNvCxnSpPr>
            <a:cxnSpLocks/>
          </p:cNvCxnSpPr>
          <p:nvPr/>
        </p:nvCxnSpPr>
        <p:spPr>
          <a:xfrm>
            <a:off x="3637346" y="3798332"/>
            <a:ext cx="4628468" cy="1280662"/>
          </a:xfrm>
          <a:prstGeom prst="bentConnector3">
            <a:avLst>
              <a:gd name="adj1" fmla="val 46088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398114-7329-24A5-5520-C28368C5895F}"/>
              </a:ext>
            </a:extLst>
          </p:cNvPr>
          <p:cNvCxnSpPr>
            <a:cxnSpLocks/>
          </p:cNvCxnSpPr>
          <p:nvPr/>
        </p:nvCxnSpPr>
        <p:spPr>
          <a:xfrm rot="10800000">
            <a:off x="3617522" y="3358381"/>
            <a:ext cx="4648295" cy="1258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319AE5-81FD-A270-4747-6E49F459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0" y="1865166"/>
            <a:ext cx="1976173" cy="22549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A1648D-89B5-F5A6-BE74-871CEA1FDB8A}"/>
              </a:ext>
            </a:extLst>
          </p:cNvPr>
          <p:cNvSpPr txBox="1"/>
          <p:nvPr/>
        </p:nvSpPr>
        <p:spPr>
          <a:xfrm>
            <a:off x="6292159" y="42479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F29844-9172-4B04-609E-54C377E6D17F}"/>
              </a:ext>
            </a:extLst>
          </p:cNvPr>
          <p:cNvSpPr txBox="1"/>
          <p:nvPr/>
        </p:nvSpPr>
        <p:spPr>
          <a:xfrm>
            <a:off x="3541221" y="3459777"/>
            <a:ext cx="2445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A0(Arduino pin) for A0 channel</a:t>
            </a:r>
            <a:endParaRPr lang="th-TH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2D11B1-7D27-BC07-2C87-609CEDB11443}"/>
              </a:ext>
            </a:extLst>
          </p:cNvPr>
          <p:cNvSpPr txBox="1"/>
          <p:nvPr/>
        </p:nvSpPr>
        <p:spPr>
          <a:xfrm>
            <a:off x="1938432" y="3429000"/>
            <a:ext cx="130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3.3 V !!!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B7ED4-E081-D60C-7829-6B83E2724A14}"/>
              </a:ext>
            </a:extLst>
          </p:cNvPr>
          <p:cNvSpPr txBox="1"/>
          <p:nvPr/>
        </p:nvSpPr>
        <p:spPr>
          <a:xfrm>
            <a:off x="1828198" y="50789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GEN.</a:t>
            </a:r>
            <a:endParaRPr lang="th-TH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87DE17C-2E4A-B223-E407-E6A1A2D91C05}"/>
              </a:ext>
            </a:extLst>
          </p:cNvPr>
          <p:cNvCxnSpPr>
            <a:cxnSpLocks/>
          </p:cNvCxnSpPr>
          <p:nvPr/>
        </p:nvCxnSpPr>
        <p:spPr>
          <a:xfrm flipV="1">
            <a:off x="3577873" y="5177500"/>
            <a:ext cx="4687941" cy="608904"/>
          </a:xfrm>
          <a:prstGeom prst="bentConnector3">
            <a:avLst>
              <a:gd name="adj1" fmla="val 4671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AA32E-2374-3BB2-5138-13CA95FBCAB9}"/>
              </a:ext>
            </a:extLst>
          </p:cNvPr>
          <p:cNvSpPr/>
          <p:nvPr/>
        </p:nvSpPr>
        <p:spPr>
          <a:xfrm>
            <a:off x="1601700" y="4617269"/>
            <a:ext cx="1976170" cy="13422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2C23AE7-7CEE-B1AD-06C3-C7EA81B61F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77870" y="4714090"/>
            <a:ext cx="4687946" cy="835684"/>
          </a:xfrm>
          <a:prstGeom prst="bentConnector3">
            <a:avLst>
              <a:gd name="adj1" fmla="val 4961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AFD3F1-4264-8029-63D8-7865D6590478}"/>
              </a:ext>
            </a:extLst>
          </p:cNvPr>
          <p:cNvSpPr txBox="1"/>
          <p:nvPr/>
        </p:nvSpPr>
        <p:spPr>
          <a:xfrm>
            <a:off x="3241139" y="55901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th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AB6B5-F837-7FB8-BEE3-E6F4664BC34A}"/>
              </a:ext>
            </a:extLst>
          </p:cNvPr>
          <p:cNvSpPr txBox="1"/>
          <p:nvPr/>
        </p:nvSpPr>
        <p:spPr>
          <a:xfrm>
            <a:off x="3251997" y="5292684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th-TH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6B9E25-4549-8062-D0CF-1A3178D3731B}"/>
              </a:ext>
            </a:extLst>
          </p:cNvPr>
          <p:cNvSpPr txBox="1"/>
          <p:nvPr/>
        </p:nvSpPr>
        <p:spPr>
          <a:xfrm>
            <a:off x="3577869" y="5835953"/>
            <a:ext cx="2445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A1(Arduino pin) for A1 channel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4045152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36D4-9B72-19E8-4E43-307955D1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275BF-1A3E-71E6-A704-85AAA567B4A6}"/>
              </a:ext>
            </a:extLst>
          </p:cNvPr>
          <p:cNvSpPr txBox="1"/>
          <p:nvPr/>
        </p:nvSpPr>
        <p:spPr>
          <a:xfrm>
            <a:off x="6083777" y="1754822"/>
            <a:ext cx="5854271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HAL_ADCEx_Calibration_Start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Calibrate ADC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(</a:t>
            </a:r>
            <a:r>
              <a:rPr lang="en-US" sz="11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*)</a:t>
            </a:r>
            <a:r>
              <a:rPr lang="en-US" sz="11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"haruhi3\r\n"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9, 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US" sz="11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B6749-A962-25D3-9D72-54FB941C8E87}"/>
              </a:ext>
            </a:extLst>
          </p:cNvPr>
          <p:cNvSpPr txBox="1"/>
          <p:nvPr/>
        </p:nvSpPr>
        <p:spPr>
          <a:xfrm>
            <a:off x="6083776" y="2722526"/>
            <a:ext cx="5854271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BEGIN WHILE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u="sng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[0] = {0,0};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[30];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HAL_ADC_Start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start conversion (CH0)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HAL_ADC_PollForConversion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(&amp;hadc1, 1000);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wait for conversion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[0] =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HAL_ADC_GetValue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get ADC CH0 value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HAL_ADC_Start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start conversion (CH1)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HAL_ADC_PollForConversion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(&amp;hadc1, 1000);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wait for conversion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[1] = </a:t>
            </a: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HAL_ADC_GetValue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get ADC CH1 value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HAL_ADC_Stop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(&amp;hadc1); </a:t>
            </a: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Reset Conversion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00" b="1" u="sng" dirty="0" err="1">
                <a:solidFill>
                  <a:srgbClr val="6428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adc_value_string,</a:t>
            </a:r>
            <a:r>
              <a:rPr lang="en-US" sz="1000" u="sng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"%d,%d</a:t>
            </a:r>
            <a:r>
              <a:rPr lang="en-US" sz="1000" u="sng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\r\n"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[0],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HAL_UART_Transmit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(&amp;huart2, 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adc_value_string_size</a:t>
            </a:r>
            <a:r>
              <a:rPr lang="en-US" sz="10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1000);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US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(1000);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USER CODE END WHILE */</a:t>
            </a:r>
            <a:endParaRPr lang="en-US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BF7AFC-5374-6D80-C055-60BED1432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7" y="2185487"/>
            <a:ext cx="5998736" cy="3282806"/>
          </a:xfrm>
        </p:spPr>
      </p:pic>
    </p:spTree>
    <p:extLst>
      <p:ext uri="{BB962C8B-B14F-4D97-AF65-F5344CB8AC3E}">
        <p14:creationId xmlns:p14="http://schemas.microsoft.com/office/powerpoint/2010/main" val="390163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92E4-8BB9-1E0C-BC7B-2453DC16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DAC?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F4F0C-20A1-B304-F831-1C459091C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Digital to analog converter</a:t>
            </a:r>
          </a:p>
          <a:p>
            <a:r>
              <a:rPr lang="en-US" sz="2400" dirty="0"/>
              <a:t>- Generate voltage signal</a:t>
            </a:r>
          </a:p>
          <a:p>
            <a:r>
              <a:rPr lang="en-US" sz="2400" dirty="0"/>
              <a:t>- Generate analog waveform</a:t>
            </a:r>
          </a:p>
          <a:p>
            <a:endParaRPr lang="en-US" sz="2400" dirty="0"/>
          </a:p>
          <a:p>
            <a:endParaRPr lang="th-TH" sz="2400" dirty="0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06B06D3-EA82-4A87-FAC0-91293EDBF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" b="20544"/>
          <a:stretch/>
        </p:blipFill>
        <p:spPr bwMode="auto">
          <a:xfrm>
            <a:off x="5274905" y="2223811"/>
            <a:ext cx="6015135" cy="36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7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A3B51-16F3-55D7-0028-89980768D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4"/>
          <a:stretch/>
        </p:blipFill>
        <p:spPr>
          <a:xfrm>
            <a:off x="1831676" y="181070"/>
            <a:ext cx="7258003" cy="61310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65032D-43BF-B4DE-0996-9BE6BA1B7815}"/>
              </a:ext>
            </a:extLst>
          </p:cNvPr>
          <p:cNvSpPr/>
          <p:nvPr/>
        </p:nvSpPr>
        <p:spPr>
          <a:xfrm>
            <a:off x="3865830" y="4128381"/>
            <a:ext cx="443620" cy="606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AE6218-CE44-DAD3-1C18-C416277956DB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 flipV="1">
            <a:off x="1906277" y="4128381"/>
            <a:ext cx="1959553" cy="3032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BABE24-6CE7-DD24-0607-2534CEA186C7}"/>
              </a:ext>
            </a:extLst>
          </p:cNvPr>
          <p:cNvSpPr txBox="1"/>
          <p:nvPr/>
        </p:nvSpPr>
        <p:spPr>
          <a:xfrm>
            <a:off x="585081" y="392832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Analog Pin</a:t>
            </a:r>
            <a:endParaRPr lang="th-T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0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7784-B954-8D51-64BE-7D7004E0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69334-5D3E-3680-D6B1-87B29FD8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9809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5F61-C288-4283-1521-19307625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</a:t>
            </a:r>
            <a:r>
              <a:rPr lang="th-TH" dirty="0"/>
              <a:t>(ปรัชญา)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E633-6893-E523-02F2-26C33E3D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การนำค่าที่อยู่ในธรรมชาติต่างๆ มาตีความ โดยใส่ กฎเกณฑ์ หรือ วิธีการในการ ตีความเข้าไป</a:t>
            </a: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</a:t>
            </a: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นาที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1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ปริมาณน้ำฝนที่ตก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ฝนตกหนัก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ฝนตกทำให้น้ำขัง 2 เมตร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ตำแหน่งของวัตถุต่างๆ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cm ,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km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058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D56B-B928-6CB2-56F0-A319A8C8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Analog?</a:t>
            </a:r>
            <a:r>
              <a:rPr lang="th-TH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2709-DA9F-4AB2-1F62-08211EC9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สัญญาณที่ยังไม่ผ่านการตีความให้เป็น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logic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หรือ 0 โดยส่วนมากจะอยู่ในรูปแบบของ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voltage (V)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เนื่องจาก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สร้างได้ง่าย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 หากต้องการวัด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โดยมากจะแปลงให้เป็น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แล้วค่อยวัด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</a:p>
          <a:p>
            <a:pPr marL="0" indent="0">
              <a:buNone/>
            </a:pP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!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ข้อมูลที่ถูกตีความด้วยกฎแล้ว เช่น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logic 1 0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260283-22F2-A7BA-33F8-75C2DA16D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25" y="3857414"/>
            <a:ext cx="2295026" cy="2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5F61-C288-4283-1521-19307625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ADC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E633-6893-E523-02F2-26C33E3D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การตีความจากระดับแรงดัน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(V)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ให้กลายเป็นข้อมูลในระบบโดยมีจุดอ้างอิง (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Vref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pic>
        <p:nvPicPr>
          <p:cNvPr id="5" name="Picture 4" descr="A group of orange dots in a black background&#10;&#10;Description automatically generated">
            <a:extLst>
              <a:ext uri="{FF2B5EF4-FFF2-40B4-BE49-F238E27FC236}">
                <a16:creationId xmlns:a16="http://schemas.microsoft.com/office/drawing/2014/main" id="{74C8B439-19B2-B3BB-3912-D3512DFEC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60" y="2678240"/>
            <a:ext cx="5778680" cy="36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4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FA2-4374-2BDE-DD5B-99A4362D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ADC?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969D-3705-B4CA-D53F-4948C0C5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- most of sensor and transducer provide analog value</a:t>
            </a:r>
          </a:p>
          <a:p>
            <a:r>
              <a:rPr lang="en-US" sz="2800" dirty="0"/>
              <a:t>- analog sensor is cheaper than digital</a:t>
            </a:r>
            <a:endParaRPr lang="th-TH" sz="2800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60B8B2-5B52-FCD2-529B-FE68E5C0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80" y="3746626"/>
            <a:ext cx="1837547" cy="1837547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8EC13C-9540-532A-06AF-51834DB8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89" y="3572795"/>
            <a:ext cx="2011378" cy="2011378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93803F-6095-FDBC-B926-C72CEE79D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29" y="3572795"/>
            <a:ext cx="2011378" cy="2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FA2-4374-2BDE-DD5B-99A4362D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in Microcontroller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969D-3705-B4CA-D53F-4948C0C5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measure Voltage using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ref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 reference maximum value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Voltage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ref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เพื่ออ้างอิงค่าที่มากที่สุด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DDB5F3-851D-B1E1-D34C-F6A06355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155121"/>
            <a:ext cx="6253065" cy="3074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7726E-E9DA-045B-B850-893FF2C53C4F}"/>
              </a:ext>
            </a:extLst>
          </p:cNvPr>
          <p:cNvSpPr txBox="1"/>
          <p:nvPr/>
        </p:nvSpPr>
        <p:spPr>
          <a:xfrm>
            <a:off x="7912360" y="4987491"/>
            <a:ext cx="3894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*why not just measure true Voltage</a:t>
            </a:r>
          </a:p>
          <a:p>
            <a:r>
              <a:rPr lang="en-US" sz="2000" dirty="0"/>
              <a:t>  Ans: theoretically impossible</a:t>
            </a:r>
            <a:endParaRPr lang="th-TH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210AE-BFAC-9004-0718-4024E8046F89}"/>
              </a:ext>
            </a:extLst>
          </p:cNvPr>
          <p:cNvSpPr txBox="1"/>
          <p:nvPr/>
        </p:nvSpPr>
        <p:spPr>
          <a:xfrm>
            <a:off x="1330860" y="5961810"/>
            <a:ext cx="162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(Ref) Reference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314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0081-3FEE-249E-240B-76F9C9E0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in Microcontroller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D00F-8A2A-CC55-86C9-FBD1D9D5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Output measured value is in fraction of Reference format</a:t>
            </a: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ค่าที่ได้ออกมาจะเป็นเศษส่วนที่อ้างอิงกับ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Reference</a:t>
            </a: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 descr="A group of orange dots in the sky&#10;&#10;Description automatically generated">
            <a:extLst>
              <a:ext uri="{FF2B5EF4-FFF2-40B4-BE49-F238E27FC236}">
                <a16:creationId xmlns:a16="http://schemas.microsoft.com/office/drawing/2014/main" id="{A04E73F3-057E-8D21-D580-1A555F83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2" y="3348385"/>
            <a:ext cx="5238935" cy="29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94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918</TotalTime>
  <Words>1552</Words>
  <Application>Microsoft Office PowerPoint</Application>
  <PresentationFormat>Widescreen</PresentationFormat>
  <Paragraphs>206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Cambria Math</vt:lpstr>
      <vt:lpstr>Consolas</vt:lpstr>
      <vt:lpstr>TH Sarabun New</vt:lpstr>
      <vt:lpstr>Retrospect</vt:lpstr>
      <vt:lpstr>3.ADC (analog to digital convertor)</vt:lpstr>
      <vt:lpstr>PowerPoint Presentation</vt:lpstr>
      <vt:lpstr>What is Analog? (ปรัชญา)</vt:lpstr>
      <vt:lpstr>What is Digital (ปรัชญา)</vt:lpstr>
      <vt:lpstr>What is Analog? </vt:lpstr>
      <vt:lpstr>What is ADC</vt:lpstr>
      <vt:lpstr>Why ADC?</vt:lpstr>
      <vt:lpstr>ADC in Microcontroller</vt:lpstr>
      <vt:lpstr>ADC in Microcontroller</vt:lpstr>
      <vt:lpstr>How ADC works?</vt:lpstr>
      <vt:lpstr>SAR: Successive Approximation Register </vt:lpstr>
      <vt:lpstr>PowerPoint Presentation</vt:lpstr>
      <vt:lpstr>Voltage generator (DAC)</vt:lpstr>
      <vt:lpstr>PowerPoint Presentation</vt:lpstr>
      <vt:lpstr>Comparator</vt:lpstr>
      <vt:lpstr>SAR</vt:lpstr>
      <vt:lpstr>PowerPoint Presentation</vt:lpstr>
      <vt:lpstr>PowerPoint Presentation</vt:lpstr>
      <vt:lpstr>ADC Resolution</vt:lpstr>
      <vt:lpstr>STM32 ADC mode</vt:lpstr>
      <vt:lpstr>STM32 ADC mode</vt:lpstr>
      <vt:lpstr>STM32 ADC mode</vt:lpstr>
      <vt:lpstr>single channel single conversion</vt:lpstr>
      <vt:lpstr>coding</vt:lpstr>
      <vt:lpstr>Wiring</vt:lpstr>
      <vt:lpstr>Setup</vt:lpstr>
      <vt:lpstr>STM32 ADC Result</vt:lpstr>
      <vt:lpstr>Single Conversion mode</vt:lpstr>
      <vt:lpstr>Continuous Conversion mode</vt:lpstr>
      <vt:lpstr>Continuous Conversion mode setup</vt:lpstr>
      <vt:lpstr>coding</vt:lpstr>
      <vt:lpstr>Measure sinewave</vt:lpstr>
      <vt:lpstr>Multi Channel</vt:lpstr>
      <vt:lpstr>Wiring</vt:lpstr>
      <vt:lpstr>coding</vt:lpstr>
      <vt:lpstr>What about DAC?</vt:lpstr>
      <vt:lpstr>PowerPoint Presentation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1.Introduction</dc:title>
  <dc:creator>Somsin Thongkrairat</dc:creator>
  <cp:lastModifiedBy>Somsin Thongkrairat</cp:lastModifiedBy>
  <cp:revision>150</cp:revision>
  <dcterms:created xsi:type="dcterms:W3CDTF">2024-05-17T09:28:25Z</dcterms:created>
  <dcterms:modified xsi:type="dcterms:W3CDTF">2024-07-17T15:04:14Z</dcterms:modified>
</cp:coreProperties>
</file>